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0" r:id="rId3"/>
    <p:sldId id="261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59"/>
    <p:restoredTop sz="94628"/>
  </p:normalViewPr>
  <p:slideViewPr>
    <p:cSldViewPr snapToGrid="0" snapToObjects="1">
      <p:cViewPr varScale="1">
        <p:scale>
          <a:sx n="115" d="100"/>
          <a:sy n="115" d="100"/>
        </p:scale>
        <p:origin x="4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53AC1F-28E7-C646-B66A-4A1BB63C07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5847311-8CFD-874A-96BA-3F4CAE4DC1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0E6C5A-589D-1B4F-9917-382506274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87BA4D-FA82-E94B-9363-7E5762E8F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F766AA-5E56-4B44-B47B-07240491B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8183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B3DB3C-3E6B-3F46-A46E-DD57F0CAA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6021980-462E-F24A-BF47-DFC11E0B4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EFAA79-6120-D348-9BE5-8CFD69285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046FF90-C156-D848-93C1-CCC88AF2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76DF37-1D36-4241-AC0F-A583575E3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5992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BB70C10-9EDC-1B4A-9061-867A70A04D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91D6550-000C-4848-84B1-4242386B49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F51AD3-0AB0-E844-8AEC-AEF3A43F1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01BB51-3E01-464B-A0CA-BD0C25601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B16EDB-5EB9-2948-B076-A02CB9D4D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9210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C538D8-7CE8-884F-B247-53BF76045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D9A6B6-C3D2-0D4F-8F51-01424F6F8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1CC7D8-40E7-284B-BBBC-A102789A5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D45282-6FAD-FA44-B18F-71D4039C7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98C0FC-C1BD-7446-8235-150E00A79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1839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807EE2-6399-304E-90DD-69042AB15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BF601B-2297-894F-8889-D78C24CE1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47C631-3EB7-9942-8663-E7CF85F9B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4767AD8-974F-A945-A378-6D91AA13C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E1A3971-9740-9741-939E-52ABBB429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1364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241AD-CE8F-DE4B-9E7F-58244E3DD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486BCD-1E43-7C44-970F-8B7B8B861F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AB7FD3C-D772-AA46-8593-2EE555966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24079E-0088-B645-A66F-E3293534B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97C338B-C4E0-4447-A071-BAA38DAB6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67CAFEF-A192-CD44-8555-0ED84AC61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8012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9D5954-B818-584F-A957-30FCAB74E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7FFA085-80E0-B74C-B723-AAC4E6871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D7C8EA2-9FEA-BC4A-8ADA-95835DFBF6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99DEBA5-5436-DB44-B18D-D9F9BE83C4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ED025C0-7777-674B-95F0-53051CEA3B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7D62C04-0E24-564C-930D-0C8AE4D4A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901857A-CF55-F844-BE9C-671660B83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04449CC-6353-944C-832C-7FE8C4869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1254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E50BC5-4C8F-0E4C-902C-12D9477C5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8F12F0C-8038-794A-A0D7-61C2C5DC5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9107D8-6E63-C847-A764-2742F6725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D0C0C8-CBEC-F246-87CD-BE6175B8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8972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165F797-4E14-AF41-A79A-4D65C5343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FCFDA14-8C8B-9E4F-BEE7-12FC3E87E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36671C-EF2C-DF4B-8901-0B7ECAA72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0612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841FF5-6A74-B84B-A3AF-C92840505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E367BE-4697-1544-82FA-6E6C76D7E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7BEA3B7-6AF1-384D-974D-9EAC9332C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F4A281-DB8A-B24E-9B37-9038113B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3E5DCA-73B4-C14B-826A-FE139F9C0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47A6C4C-0BA9-5643-85F6-D4C4B5969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4420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5AFBE8-98D5-5C43-B68F-CE86C1205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D9867EF-1793-E047-B778-B4A6B74E4B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3382E57-DFE2-074D-BB29-C0F783805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0C97A7C-49AB-E74D-AED6-F18ACA887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D108CE0-7C03-F64E-AD62-F5A82AC8A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EC3852A-F0B1-174E-B533-5B39A8BAA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798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F38AB1F-E795-1246-8C16-0755E436B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26B157-95A2-F941-830D-7774C66A3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47F9E3-649E-1C4A-9979-2A93747686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4B69D-C4A2-804E-9410-2411269B81C9}" type="datetimeFigureOut">
              <a:rPr lang="de-DE" smtClean="0"/>
              <a:t>15.08.23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D169B8-92E6-B14D-96B8-77BE1BD311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13651C4-A3B9-6042-A0AA-24F21D26D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9971B-1E72-6947-A1CA-F33E1F6497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3482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eferando.at/speisekarte/vapiano-wien-herrengasse" TargetMode="External"/><Relationship Id="rId7" Type="http://schemas.openxmlformats.org/officeDocument/2006/relationships/hyperlink" Target="https://www.just-eat.ch/en/menu/vapiano-zuerich-raemistrass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yszne.pl/menu/vapiano-galeria-mokotow" TargetMode="External"/><Relationship Id="rId5" Type="http://schemas.openxmlformats.org/officeDocument/2006/relationships/hyperlink" Target="https://www.thuisbezorgd.nl/de/speisekarte/vapiano-rembrandtplein" TargetMode="External"/><Relationship Id="rId4" Type="http://schemas.openxmlformats.org/officeDocument/2006/relationships/hyperlink" Target="https://www.lieferando.de/speisekarte/peter-pane-hamburg-goldbekplatz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ust-eat.co.uk/restaurants-vapiano-manchester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www.menulog.com.au/restaurants-vapiano-king-st-sydney/" TargetMode="External"/><Relationship Id="rId4" Type="http://schemas.openxmlformats.org/officeDocument/2006/relationships/hyperlink" Target="https://www.just-eat.es/restaurants-vapiano-barcelon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E6627100-ACF1-8D48-86C9-2B92A4F314E9}"/>
              </a:ext>
            </a:extLst>
          </p:cNvPr>
          <p:cNvSpPr txBox="1"/>
          <p:nvPr/>
        </p:nvSpPr>
        <p:spPr>
          <a:xfrm>
            <a:off x="1037063" y="1081668"/>
            <a:ext cx="1006955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Takeaway.com</a:t>
            </a:r>
            <a:r>
              <a:rPr lang="en-US" sz="2000" dirty="0"/>
              <a:t> operates in different countries with different brands. Although the brand is different, they use mainly two different layouts, we call them the German group and the English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need to crawl all reviews (details on the following pages) from all countries, using the respective URL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want to crawl the reviews daily, so we need a date parameter in order to get only the new reviews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crawler should be in a docker to make the call by entering the URL and date parameter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62575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76AF9998-8C59-EE49-8D57-CAC93F8E2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6" y="1929158"/>
            <a:ext cx="7234865" cy="4834905"/>
          </a:xfrm>
          <a:prstGeom prst="rect">
            <a:avLst/>
          </a:prstGeom>
        </p:spPr>
      </p:pic>
      <p:sp>
        <p:nvSpPr>
          <p:cNvPr id="9" name="Legende mit Linie (1) 8">
            <a:extLst>
              <a:ext uri="{FF2B5EF4-FFF2-40B4-BE49-F238E27FC236}">
                <a16:creationId xmlns:a16="http://schemas.microsoft.com/office/drawing/2014/main" id="{7EAD8AE3-86FC-E846-8291-CCEE1B461521}"/>
              </a:ext>
            </a:extLst>
          </p:cNvPr>
          <p:cNvSpPr/>
          <p:nvPr/>
        </p:nvSpPr>
        <p:spPr>
          <a:xfrm>
            <a:off x="2896052" y="4449672"/>
            <a:ext cx="4140368" cy="1324345"/>
          </a:xfrm>
          <a:prstGeom prst="borderCallout1">
            <a:avLst>
              <a:gd name="adj1" fmla="val 39119"/>
              <a:gd name="adj2" fmla="val 109059"/>
              <a:gd name="adj3" fmla="val 36037"/>
              <a:gd name="adj4" fmla="val 132638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EA0E701-2827-2242-BA30-845F5679A994}"/>
              </a:ext>
            </a:extLst>
          </p:cNvPr>
          <p:cNvSpPr txBox="1"/>
          <p:nvPr/>
        </p:nvSpPr>
        <p:spPr>
          <a:xfrm>
            <a:off x="9603727" y="2923790"/>
            <a:ext cx="16237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overall rating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number of reviews</a:t>
            </a:r>
          </a:p>
        </p:txBody>
      </p:sp>
      <p:sp>
        <p:nvSpPr>
          <p:cNvPr id="18" name="Legende mit Linie (1) 17">
            <a:extLst>
              <a:ext uri="{FF2B5EF4-FFF2-40B4-BE49-F238E27FC236}">
                <a16:creationId xmlns:a16="http://schemas.microsoft.com/office/drawing/2014/main" id="{04DE75E2-4827-EA4E-A37C-309D82404664}"/>
              </a:ext>
            </a:extLst>
          </p:cNvPr>
          <p:cNvSpPr/>
          <p:nvPr/>
        </p:nvSpPr>
        <p:spPr>
          <a:xfrm>
            <a:off x="2896052" y="3637541"/>
            <a:ext cx="2736008" cy="545263"/>
          </a:xfrm>
          <a:prstGeom prst="borderCallout1">
            <a:avLst>
              <a:gd name="adj1" fmla="val 39119"/>
              <a:gd name="adj2" fmla="val 109059"/>
              <a:gd name="adj3" fmla="val -90242"/>
              <a:gd name="adj4" fmla="val 244760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9C3CCFD-7011-1046-A979-CF6FFBEF98A3}"/>
              </a:ext>
            </a:extLst>
          </p:cNvPr>
          <p:cNvSpPr txBox="1"/>
          <p:nvPr/>
        </p:nvSpPr>
        <p:spPr>
          <a:xfrm>
            <a:off x="7912248" y="3819636"/>
            <a:ext cx="338295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Each and every review in all languages including: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ID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Name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Date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Rating Food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Rating Delivery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Review text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URL of the review or review page (if available)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Add a date parameter so that we can crawl only the latest ones 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F90C065-D60E-2F43-B783-4141DAE7A271}"/>
              </a:ext>
            </a:extLst>
          </p:cNvPr>
          <p:cNvSpPr txBox="1"/>
          <p:nvPr/>
        </p:nvSpPr>
        <p:spPr>
          <a:xfrm>
            <a:off x="0" y="0"/>
            <a:ext cx="6487545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de-DE" dirty="0"/>
              <a:t>German </a:t>
            </a:r>
            <a:r>
              <a:rPr lang="de-DE" dirty="0" err="1"/>
              <a:t>group</a:t>
            </a:r>
            <a:r>
              <a:rPr lang="de-DE" dirty="0"/>
              <a:t> (</a:t>
            </a:r>
            <a:r>
              <a:rPr lang="de-DE" dirty="0" err="1"/>
              <a:t>crawler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all </a:t>
            </a:r>
            <a:r>
              <a:rPr lang="de-DE" dirty="0" err="1"/>
              <a:t>the</a:t>
            </a:r>
            <a:r>
              <a:rPr lang="de-DE" dirty="0"/>
              <a:t> countries </a:t>
            </a:r>
            <a:r>
              <a:rPr lang="de-DE" dirty="0" err="1"/>
              <a:t>below</a:t>
            </a:r>
            <a:r>
              <a:rPr lang="de-DE" dirty="0"/>
              <a:t>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7F93C3E-BB6C-1346-BA97-1B7A4C9D209C}"/>
              </a:ext>
            </a:extLst>
          </p:cNvPr>
          <p:cNvSpPr txBox="1"/>
          <p:nvPr/>
        </p:nvSpPr>
        <p:spPr>
          <a:xfrm>
            <a:off x="-1" y="368171"/>
            <a:ext cx="6410281" cy="1169551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de-DE" sz="1400" dirty="0"/>
              <a:t>Austria: </a:t>
            </a:r>
            <a:r>
              <a:rPr lang="de-DE" sz="1400" dirty="0">
                <a:hlinkClick r:id="rId3"/>
              </a:rPr>
              <a:t>https://www.lieferando.at/speisekarte/vapiano-wien-herrengasse</a:t>
            </a:r>
            <a:endParaRPr lang="de-DE" sz="1400" dirty="0"/>
          </a:p>
          <a:p>
            <a:r>
              <a:rPr lang="de-DE" sz="1400" dirty="0"/>
              <a:t>Germany: </a:t>
            </a:r>
            <a:r>
              <a:rPr lang="de-DE" sz="1400" dirty="0">
                <a:hlinkClick r:id="rId4"/>
              </a:rPr>
              <a:t>https://www.lieferando.de/speisekarte/peter-pane-hamburg-goldbekplatz</a:t>
            </a:r>
            <a:r>
              <a:rPr lang="de-DE" sz="1400" dirty="0"/>
              <a:t> </a:t>
            </a:r>
          </a:p>
          <a:p>
            <a:r>
              <a:rPr lang="de-DE" sz="1400" dirty="0" err="1"/>
              <a:t>Netherlands</a:t>
            </a:r>
            <a:r>
              <a:rPr lang="de-DE" sz="1400" dirty="0"/>
              <a:t>: </a:t>
            </a:r>
            <a:r>
              <a:rPr lang="de-DE" sz="1400" dirty="0">
                <a:hlinkClick r:id="rId5"/>
              </a:rPr>
              <a:t>https://www.thuisbezorgd.nl/de/speisekarte/vapiano-rembrandtplein</a:t>
            </a:r>
            <a:endParaRPr lang="de-DE" sz="1400" dirty="0"/>
          </a:p>
          <a:p>
            <a:r>
              <a:rPr lang="de-DE" sz="1400" dirty="0" err="1"/>
              <a:t>Poland</a:t>
            </a:r>
            <a:r>
              <a:rPr lang="de-DE" sz="1400" dirty="0"/>
              <a:t>: </a:t>
            </a:r>
            <a:r>
              <a:rPr lang="de-DE" sz="1400" dirty="0">
                <a:hlinkClick r:id="rId6"/>
              </a:rPr>
              <a:t>https://www.pyszne.pl/menu/vapiano-galeria-mokotow</a:t>
            </a:r>
            <a:r>
              <a:rPr lang="de-DE" sz="1400" dirty="0"/>
              <a:t>   </a:t>
            </a:r>
          </a:p>
          <a:p>
            <a:r>
              <a:rPr lang="de-DE" sz="1400" dirty="0" err="1"/>
              <a:t>Switzerland</a:t>
            </a:r>
            <a:r>
              <a:rPr lang="de-DE" sz="1400" dirty="0"/>
              <a:t>: </a:t>
            </a:r>
            <a:r>
              <a:rPr lang="de-DE" sz="1400" dirty="0">
                <a:hlinkClick r:id="rId7"/>
              </a:rPr>
              <a:t>https://www.just-eat.ch/en/menu/vapiano-zuerich-raemistrasse</a:t>
            </a:r>
            <a:r>
              <a:rPr lang="de-DE" sz="1400" dirty="0"/>
              <a:t> 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7ED58EE-9024-9043-BAEB-473AEE7ACD66}"/>
              </a:ext>
            </a:extLst>
          </p:cNvPr>
          <p:cNvCxnSpPr/>
          <p:nvPr/>
        </p:nvCxnSpPr>
        <p:spPr>
          <a:xfrm flipV="1">
            <a:off x="1304693" y="4605452"/>
            <a:ext cx="0" cy="173959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5873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1F486D0-4B3B-8049-8781-EB347F9D1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4" y="2854555"/>
            <a:ext cx="6936060" cy="3969528"/>
          </a:xfrm>
          <a:prstGeom prst="rect">
            <a:avLst/>
          </a:prstGeom>
        </p:spPr>
      </p:pic>
      <p:sp>
        <p:nvSpPr>
          <p:cNvPr id="9" name="Legende mit Linie (1) 8">
            <a:extLst>
              <a:ext uri="{FF2B5EF4-FFF2-40B4-BE49-F238E27FC236}">
                <a16:creationId xmlns:a16="http://schemas.microsoft.com/office/drawing/2014/main" id="{7EAD8AE3-86FC-E846-8291-CCEE1B461521}"/>
              </a:ext>
            </a:extLst>
          </p:cNvPr>
          <p:cNvSpPr/>
          <p:nvPr/>
        </p:nvSpPr>
        <p:spPr>
          <a:xfrm>
            <a:off x="680224" y="4449672"/>
            <a:ext cx="6356196" cy="1728104"/>
          </a:xfrm>
          <a:prstGeom prst="borderCallout1">
            <a:avLst>
              <a:gd name="adj1" fmla="val 39119"/>
              <a:gd name="adj2" fmla="val 109059"/>
              <a:gd name="adj3" fmla="val 27648"/>
              <a:gd name="adj4" fmla="val 121234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EA0E701-2827-2242-BA30-845F5679A994}"/>
              </a:ext>
            </a:extLst>
          </p:cNvPr>
          <p:cNvSpPr txBox="1"/>
          <p:nvPr/>
        </p:nvSpPr>
        <p:spPr>
          <a:xfrm>
            <a:off x="9603727" y="2923790"/>
            <a:ext cx="16237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overall rating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number of reviews</a:t>
            </a:r>
          </a:p>
        </p:txBody>
      </p:sp>
      <p:sp>
        <p:nvSpPr>
          <p:cNvPr id="18" name="Legende mit Linie (1) 17">
            <a:extLst>
              <a:ext uri="{FF2B5EF4-FFF2-40B4-BE49-F238E27FC236}">
                <a16:creationId xmlns:a16="http://schemas.microsoft.com/office/drawing/2014/main" id="{04DE75E2-4827-EA4E-A37C-309D82404664}"/>
              </a:ext>
            </a:extLst>
          </p:cNvPr>
          <p:cNvSpPr/>
          <p:nvPr/>
        </p:nvSpPr>
        <p:spPr>
          <a:xfrm>
            <a:off x="2653990" y="3637541"/>
            <a:ext cx="2978070" cy="545263"/>
          </a:xfrm>
          <a:prstGeom prst="borderCallout1">
            <a:avLst>
              <a:gd name="adj1" fmla="val 39119"/>
              <a:gd name="adj2" fmla="val 109059"/>
              <a:gd name="adj3" fmla="val -90242"/>
              <a:gd name="adj4" fmla="val 244760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9C3CCFD-7011-1046-A979-CF6FFBEF98A3}"/>
              </a:ext>
            </a:extLst>
          </p:cNvPr>
          <p:cNvSpPr txBox="1"/>
          <p:nvPr/>
        </p:nvSpPr>
        <p:spPr>
          <a:xfrm>
            <a:off x="7912248" y="3819636"/>
            <a:ext cx="338295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Each and every review in all languages including: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ID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Name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Date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Rating Food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Rating Delivery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Review text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URL of the review or review page (if available)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Add a date parameter so that we can crawl only the latest ones 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F90C065-D60E-2F43-B783-4141DAE7A271}"/>
              </a:ext>
            </a:extLst>
          </p:cNvPr>
          <p:cNvSpPr txBox="1"/>
          <p:nvPr/>
        </p:nvSpPr>
        <p:spPr>
          <a:xfrm>
            <a:off x="0" y="0"/>
            <a:ext cx="6389763" cy="369332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English </a:t>
            </a:r>
            <a:r>
              <a:rPr lang="de-DE" dirty="0" err="1">
                <a:solidFill>
                  <a:schemeClr val="bg1"/>
                </a:solidFill>
              </a:rPr>
              <a:t>group</a:t>
            </a:r>
            <a:r>
              <a:rPr lang="de-DE" dirty="0">
                <a:solidFill>
                  <a:schemeClr val="bg1"/>
                </a:solidFill>
              </a:rPr>
              <a:t> (</a:t>
            </a:r>
            <a:r>
              <a:rPr lang="de-DE" dirty="0" err="1">
                <a:solidFill>
                  <a:schemeClr val="bg1"/>
                </a:solidFill>
              </a:rPr>
              <a:t>crawler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needs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to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work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with</a:t>
            </a:r>
            <a:r>
              <a:rPr lang="de-DE" dirty="0">
                <a:solidFill>
                  <a:schemeClr val="bg1"/>
                </a:solidFill>
              </a:rPr>
              <a:t> all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countries </a:t>
            </a:r>
            <a:r>
              <a:rPr lang="de-DE" dirty="0" err="1">
                <a:solidFill>
                  <a:schemeClr val="bg1"/>
                </a:solidFill>
              </a:rPr>
              <a:t>below</a:t>
            </a:r>
            <a:r>
              <a:rPr lang="de-DE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7F93C3E-BB6C-1346-BA97-1B7A4C9D209C}"/>
              </a:ext>
            </a:extLst>
          </p:cNvPr>
          <p:cNvSpPr txBox="1"/>
          <p:nvPr/>
        </p:nvSpPr>
        <p:spPr>
          <a:xfrm>
            <a:off x="-1" y="368171"/>
            <a:ext cx="5856540" cy="738664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England: </a:t>
            </a:r>
            <a:r>
              <a:rPr lang="de-DE" sz="1400" dirty="0">
                <a:solidFill>
                  <a:schemeClr val="bg1"/>
                </a:solidFill>
                <a:hlinkClick r:id="rId3"/>
              </a:rPr>
              <a:t>https://www.just-eat.co.uk/restaurants-vapiano-manchester/</a:t>
            </a:r>
            <a:endParaRPr lang="de-DE" sz="1400" dirty="0">
              <a:solidFill>
                <a:schemeClr val="bg1"/>
              </a:solidFill>
            </a:endParaRPr>
          </a:p>
          <a:p>
            <a:r>
              <a:rPr lang="de-DE" sz="1400" dirty="0">
                <a:solidFill>
                  <a:schemeClr val="bg1"/>
                </a:solidFill>
              </a:rPr>
              <a:t>Spain: </a:t>
            </a:r>
            <a:r>
              <a:rPr lang="de-DE" sz="1400" dirty="0">
                <a:solidFill>
                  <a:schemeClr val="bg1"/>
                </a:solidFill>
                <a:hlinkClick r:id="rId4"/>
              </a:rPr>
              <a:t>https://www.just-eat.es/restaurants-vapiano-barcelona/</a:t>
            </a:r>
            <a:endParaRPr lang="de-DE" sz="1400" dirty="0">
              <a:solidFill>
                <a:schemeClr val="bg1"/>
              </a:solidFill>
            </a:endParaRPr>
          </a:p>
          <a:p>
            <a:r>
              <a:rPr lang="de-DE" sz="1400" dirty="0" err="1">
                <a:solidFill>
                  <a:schemeClr val="bg1"/>
                </a:solidFill>
              </a:rPr>
              <a:t>Australia</a:t>
            </a:r>
            <a:r>
              <a:rPr lang="de-DE" sz="1400" dirty="0">
                <a:solidFill>
                  <a:schemeClr val="bg1"/>
                </a:solidFill>
              </a:rPr>
              <a:t>: </a:t>
            </a:r>
            <a:r>
              <a:rPr lang="de-DE" sz="1400" dirty="0">
                <a:solidFill>
                  <a:schemeClr val="bg1"/>
                </a:solidFill>
                <a:hlinkClick r:id="rId5"/>
              </a:rPr>
              <a:t>https://www.menulog.com.au/restaurants-vapiano-king-st-sydney/</a:t>
            </a:r>
            <a:r>
              <a:rPr lang="de-DE" sz="1400" dirty="0">
                <a:solidFill>
                  <a:schemeClr val="bg1"/>
                </a:solidFill>
              </a:rPr>
              <a:t>  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1E2C505-B7E2-544C-95B3-A1F5D758FE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24359" y="55755"/>
            <a:ext cx="3571717" cy="248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73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324</Words>
  <Application>Microsoft Macintosh PowerPoint</Application>
  <PresentationFormat>Breitbild</PresentationFormat>
  <Paragraphs>38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 Zaugg</dc:creator>
  <cp:lastModifiedBy>Alex Zaugg</cp:lastModifiedBy>
  <cp:revision>14</cp:revision>
  <dcterms:created xsi:type="dcterms:W3CDTF">2020-12-12T19:44:30Z</dcterms:created>
  <dcterms:modified xsi:type="dcterms:W3CDTF">2023-08-15T06:04:52Z</dcterms:modified>
</cp:coreProperties>
</file>

<file path=docProps/thumbnail.jpeg>
</file>